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2"/>
  </p:sldMasterIdLst>
  <p:notesMasterIdLst>
    <p:notesMasterId r:id="rId21"/>
  </p:notesMasterIdLst>
  <p:handoutMasterIdLst>
    <p:handoutMasterId r:id="rId22"/>
  </p:handoutMasterIdLst>
  <p:sldIdLst>
    <p:sldId id="257" r:id="rId3"/>
    <p:sldId id="269" r:id="rId4"/>
    <p:sldId id="258" r:id="rId5"/>
    <p:sldId id="259" r:id="rId6"/>
    <p:sldId id="260" r:id="rId7"/>
    <p:sldId id="263" r:id="rId8"/>
    <p:sldId id="264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0" r:id="rId17"/>
    <p:sldId id="266" r:id="rId18"/>
    <p:sldId id="271" r:id="rId19"/>
    <p:sldId id="268" r:id="rId20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B2E2"/>
    <a:srgbClr val="2A66AC"/>
    <a:srgbClr val="75A4DD"/>
    <a:srgbClr val="2E6CB8"/>
    <a:srgbClr val="2A65AC"/>
    <a:srgbClr val="255997"/>
    <a:srgbClr val="3379CD"/>
    <a:srgbClr val="558ED5"/>
    <a:srgbClr val="78A6DE"/>
    <a:srgbClr val="9DBE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11" autoAdjust="0"/>
  </p:normalViewPr>
  <p:slideViewPr>
    <p:cSldViewPr snapToGrid="0">
      <p:cViewPr varScale="1">
        <p:scale>
          <a:sx n="77" d="100"/>
          <a:sy n="77" d="100"/>
        </p:scale>
        <p:origin x="1618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57" name="Date Placeholder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2B5EB-424D-4C39-A8AB-65F1D7895EF3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1048658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Name of the faculty [Group: G00] [Sem:2nd]</a:t>
            </a:r>
          </a:p>
        </p:txBody>
      </p:sp>
      <p:sp>
        <p:nvSpPr>
          <p:cNvPr id="1048659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199376-55CE-4213-A97D-9D70929AC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651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BC1CF-45D5-4DEE-AAB8-8C5341844FC9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1048652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48653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4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Name of the faculty [Group: G00] [Sem:2nd]</a:t>
            </a:r>
          </a:p>
        </p:txBody>
      </p:sp>
      <p:sp>
        <p:nvSpPr>
          <p:cNvPr id="1048655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7523A-12D4-4E0F-9409-B3F845B4833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9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7523A-12D4-4E0F-9409-B3F845B48333}" type="slidenum">
              <a:rPr lang="en-US" smtClean="0"/>
              <a:t>1</a:t>
            </a:fld>
            <a:endParaRPr lang="en-US"/>
          </a:p>
        </p:txBody>
      </p:sp>
      <p:sp>
        <p:nvSpPr>
          <p:cNvPr id="1048591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Name of the faculty [Group: G00] [Sem:2nd]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3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1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2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59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4238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4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6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6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CustomShape 1"/>
          <p:cNvSpPr/>
          <p:nvPr/>
        </p:nvSpPr>
        <p:spPr>
          <a:xfrm>
            <a:off x="0" y="0"/>
            <a:ext cx="9143640" cy="837720"/>
          </a:xfrm>
          <a:prstGeom prst="rect">
            <a:avLst/>
          </a:prstGeom>
          <a:solidFill>
            <a:srgbClr val="FF3300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rgbClr val="000000"/>
          </a:fontRef>
        </p:style>
      </p:sp>
      <p:sp>
        <p:nvSpPr>
          <p:cNvPr id="1048577" name="CustomShape 2"/>
          <p:cNvSpPr/>
          <p:nvPr/>
        </p:nvSpPr>
        <p:spPr>
          <a:xfrm flipV="1">
            <a:off x="0" y="6704640"/>
            <a:ext cx="9143640" cy="197640"/>
          </a:xfrm>
          <a:prstGeom prst="rect">
            <a:avLst/>
          </a:prstGeom>
          <a:solidFill>
            <a:srgbClr val="FF0000"/>
          </a:solidFill>
          <a:ln w="9360">
            <a:noFill/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rgbClr val="000000"/>
          </a:fontRef>
        </p:style>
      </p:sp>
      <p:pic>
        <p:nvPicPr>
          <p:cNvPr id="2097152" name="Picture 10" descr="LOGO.gif"/>
          <p:cNvPicPr>
            <a:picLocks/>
          </p:cNvPicPr>
          <p:nvPr/>
        </p:nvPicPr>
        <p:blipFill>
          <a:blip r:embed="rId14"/>
          <a:srcRect b="10718"/>
          <a:stretch>
            <a:fillRect/>
          </a:stretch>
        </p:blipFill>
        <p:spPr>
          <a:xfrm>
            <a:off x="6553080" y="228600"/>
            <a:ext cx="2057040" cy="634680"/>
          </a:xfrm>
          <a:prstGeom prst="rect">
            <a:avLst/>
          </a:prstGeom>
          <a:ln w="9360">
            <a:noFill/>
          </a:ln>
        </p:spPr>
      </p:pic>
      <p:pic>
        <p:nvPicPr>
          <p:cNvPr id="2097153" name="Picture 10" descr="LOGO.gif"/>
          <p:cNvPicPr>
            <a:picLocks/>
          </p:cNvPicPr>
          <p:nvPr/>
        </p:nvPicPr>
        <p:blipFill>
          <a:blip r:embed="rId14"/>
          <a:srcRect b="10718"/>
          <a:stretch>
            <a:fillRect/>
          </a:stretch>
        </p:blipFill>
        <p:spPr>
          <a:xfrm>
            <a:off x="6553080" y="228600"/>
            <a:ext cx="2057040" cy="634680"/>
          </a:xfrm>
          <a:prstGeom prst="rect">
            <a:avLst/>
          </a:prstGeom>
          <a:ln w="9360">
            <a:noFill/>
          </a:ln>
        </p:spPr>
      </p:pic>
      <p:grpSp>
        <p:nvGrpSpPr>
          <p:cNvPr id="14" name="Group 3"/>
          <p:cNvGrpSpPr/>
          <p:nvPr/>
        </p:nvGrpSpPr>
        <p:grpSpPr>
          <a:xfrm>
            <a:off x="6146640" y="0"/>
            <a:ext cx="2997000" cy="875880"/>
            <a:chOff x="6146640" y="0"/>
            <a:chExt cx="2997000" cy="875880"/>
          </a:xfrm>
        </p:grpSpPr>
        <p:sp>
          <p:nvSpPr>
            <p:cNvPr id="1048578" name="CustomShape 4"/>
            <p:cNvSpPr/>
            <p:nvPr/>
          </p:nvSpPr>
          <p:spPr>
            <a:xfrm>
              <a:off x="6146640" y="0"/>
              <a:ext cx="2997000" cy="837720"/>
            </a:xfrm>
            <a:prstGeom prst="rect">
              <a:avLst/>
            </a:prstGeom>
            <a:solidFill>
              <a:srgbClr val="FF3300"/>
            </a:solidFill>
            <a:ln w="93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rgbClr val="000000"/>
            </a:fontRef>
          </p:style>
        </p:sp>
        <p:pic>
          <p:nvPicPr>
            <p:cNvPr id="2097154" name="Picture 9" descr="LOGO.gif"/>
            <p:cNvPicPr>
              <a:picLocks/>
            </p:cNvPicPr>
            <p:nvPr/>
          </p:nvPicPr>
          <p:blipFill>
            <a:blip r:embed="rId14"/>
            <a:srcRect b="10718"/>
            <a:stretch>
              <a:fillRect/>
            </a:stretch>
          </p:blipFill>
          <p:spPr>
            <a:xfrm>
              <a:off x="6553080" y="228600"/>
              <a:ext cx="2057040" cy="634680"/>
            </a:xfrm>
            <a:prstGeom prst="rect">
              <a:avLst/>
            </a:prstGeom>
            <a:ln w="9360">
              <a:noFill/>
            </a:ln>
          </p:spPr>
        </p:pic>
        <p:sp>
          <p:nvSpPr>
            <p:cNvPr id="1048579" name="CustomShape 5"/>
            <p:cNvSpPr/>
            <p:nvPr/>
          </p:nvSpPr>
          <p:spPr>
            <a:xfrm>
              <a:off x="6527880" y="190440"/>
              <a:ext cx="2076120" cy="685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rgbClr val="000000"/>
            </a:fontRef>
          </p:style>
        </p:sp>
      </p:grpSp>
      <p:pic>
        <p:nvPicPr>
          <p:cNvPr id="2097155" name="Picture 15" descr="logo.jpg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6553080" y="228600"/>
            <a:ext cx="1920600" cy="609120"/>
          </a:xfrm>
          <a:prstGeom prst="rect">
            <a:avLst/>
          </a:prstGeom>
          <a:ln w="9360">
            <a:noFill/>
          </a:ln>
        </p:spPr>
      </p:pic>
      <p:pic>
        <p:nvPicPr>
          <p:cNvPr id="2097156" name="Picture 10" descr="LOGO.gif"/>
          <p:cNvPicPr>
            <a:picLocks/>
          </p:cNvPicPr>
          <p:nvPr/>
        </p:nvPicPr>
        <p:blipFill>
          <a:blip r:embed="rId14"/>
          <a:srcRect b="10718"/>
          <a:stretch>
            <a:fillRect/>
          </a:stretch>
        </p:blipFill>
        <p:spPr>
          <a:xfrm>
            <a:off x="6553080" y="228600"/>
            <a:ext cx="2057040" cy="634680"/>
          </a:xfrm>
          <a:prstGeom prst="rect">
            <a:avLst/>
          </a:prstGeom>
          <a:ln w="9360">
            <a:noFill/>
          </a:ln>
        </p:spPr>
      </p:pic>
      <p:grpSp>
        <p:nvGrpSpPr>
          <p:cNvPr id="15" name="Group 6"/>
          <p:cNvGrpSpPr/>
          <p:nvPr/>
        </p:nvGrpSpPr>
        <p:grpSpPr>
          <a:xfrm>
            <a:off x="6146640" y="0"/>
            <a:ext cx="2997000" cy="875880"/>
            <a:chOff x="6146640" y="0"/>
            <a:chExt cx="2997000" cy="875880"/>
          </a:xfrm>
        </p:grpSpPr>
        <p:sp>
          <p:nvSpPr>
            <p:cNvPr id="1048580" name="CustomShape 7"/>
            <p:cNvSpPr/>
            <p:nvPr/>
          </p:nvSpPr>
          <p:spPr>
            <a:xfrm>
              <a:off x="6146640" y="0"/>
              <a:ext cx="2997000" cy="837720"/>
            </a:xfrm>
            <a:prstGeom prst="rect">
              <a:avLst/>
            </a:prstGeom>
            <a:solidFill>
              <a:srgbClr val="FF3300"/>
            </a:solidFill>
            <a:ln w="93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rgbClr val="000000"/>
            </a:fontRef>
          </p:style>
        </p:sp>
        <p:pic>
          <p:nvPicPr>
            <p:cNvPr id="2097157" name="Picture 9" descr="LOGO.gif"/>
            <p:cNvPicPr>
              <a:picLocks/>
            </p:cNvPicPr>
            <p:nvPr/>
          </p:nvPicPr>
          <p:blipFill>
            <a:blip r:embed="rId14"/>
            <a:srcRect b="10718"/>
            <a:stretch>
              <a:fillRect/>
            </a:stretch>
          </p:blipFill>
          <p:spPr>
            <a:xfrm>
              <a:off x="6553080" y="228600"/>
              <a:ext cx="2057040" cy="634680"/>
            </a:xfrm>
            <a:prstGeom prst="rect">
              <a:avLst/>
            </a:prstGeom>
            <a:ln w="9360">
              <a:noFill/>
            </a:ln>
          </p:spPr>
        </p:pic>
        <p:sp>
          <p:nvSpPr>
            <p:cNvPr id="1048581" name="CustomShape 8"/>
            <p:cNvSpPr/>
            <p:nvPr/>
          </p:nvSpPr>
          <p:spPr>
            <a:xfrm>
              <a:off x="6527880" y="190440"/>
              <a:ext cx="2076120" cy="685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rgbClr val="000000"/>
            </a:fontRef>
          </p:style>
        </p:sp>
      </p:grpSp>
      <p:pic>
        <p:nvPicPr>
          <p:cNvPr id="2097158" name="Picture 15" descr="logo.jpg"/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6553080" y="228600"/>
            <a:ext cx="1920600" cy="609120"/>
          </a:xfrm>
          <a:prstGeom prst="rect">
            <a:avLst/>
          </a:prstGeom>
          <a:ln w="9360">
            <a:noFill/>
          </a:ln>
        </p:spPr>
      </p:pic>
      <p:sp>
        <p:nvSpPr>
          <p:cNvPr id="1048582" name="PlaceHolder 9"/>
          <p:cNvSpPr>
            <a:spLocks noGrp="1"/>
          </p:cNvSpPr>
          <p:nvPr>
            <p:ph type="title"/>
          </p:nvPr>
        </p:nvSpPr>
        <p:spPr>
          <a:xfrm>
            <a:off x="0" y="0"/>
            <a:ext cx="6476760" cy="8377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Calibri"/>
                <a:ea typeface="MS PGothic"/>
              </a:rPr>
              <a:t>Click to edit Master title style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583" name="PlaceHolder 10"/>
          <p:cNvSpPr>
            <a:spLocks noGrp="1"/>
          </p:cNvSpPr>
          <p:nvPr>
            <p:ph type="body"/>
          </p:nvPr>
        </p:nvSpPr>
        <p:spPr>
          <a:xfrm>
            <a:off x="457200" y="1371600"/>
            <a:ext cx="8229240" cy="4525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MS PGothic"/>
              </a:rPr>
              <a:t>Click to edit Master text styles</a:t>
            </a: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  <a:p>
            <a:pPr marL="743040" lvl="1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MS PGothic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  <a:ea typeface="MS PGothic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MS PGothic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MS PGothic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8584" name="PlaceHolder 1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endParaRPr lang="en-GB" sz="1200" b="0" strike="noStrike" spc="-1">
              <a:latin typeface="Times New Roman"/>
            </a:endParaRPr>
          </a:p>
        </p:txBody>
      </p:sp>
      <p:sp>
        <p:nvSpPr>
          <p:cNvPr id="1048585" name="PlaceHolder 1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1048586" name="PlaceHolder 1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CFDC92E-FF5D-4613-8499-B15BC16E50D9}" type="slidenum">
              <a:rPr lang="en-US" sz="1200" b="0" strike="noStrike" spc="-1">
                <a:solidFill>
                  <a:srgbClr val="898989"/>
                </a:solidFill>
                <a:latin typeface="Calibri"/>
                <a:ea typeface="MS PGothic"/>
              </a:rPr>
              <a:pPr algn="r">
                <a:lnSpc>
                  <a:spcPct val="100000"/>
                </a:lnSpc>
              </a:pPr>
              <a:t>‹#›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Google Shape;84;p14"/>
          <p:cNvSpPr txBox="1"/>
          <p:nvPr/>
        </p:nvSpPr>
        <p:spPr>
          <a:xfrm>
            <a:off x="0" y="840631"/>
            <a:ext cx="9144000" cy="5377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Presentation  Integrated Project </a:t>
            </a:r>
            <a:endParaRPr sz="18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PROPREP</a:t>
            </a:r>
            <a:endParaRPr sz="2000" b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b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Nishtha</a:t>
            </a: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, Pragti Gupta, Priya Gupta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dirty="0">
                <a:latin typeface="Times New Roman"/>
                <a:ea typeface="Times New Roman"/>
                <a:cs typeface="Times New Roman"/>
                <a:sym typeface="Times New Roman"/>
              </a:rPr>
              <a:t>2210991992, 2210992056, 2210992096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By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amal Saluja</a:t>
            </a:r>
            <a:endParaRPr sz="20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and Engineering,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Chitkara University, Punjab</a:t>
            </a:r>
            <a:endParaRPr dirty="0"/>
          </a:p>
          <a:p>
            <a:pPr marL="0" marR="0" lvl="0" indent="0" algn="ctr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C1B5-6C14-347B-0B35-47B590992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EF086-51EC-67B4-C8B1-E6E5040BA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6" b="5555"/>
          <a:stretch/>
        </p:blipFill>
        <p:spPr>
          <a:xfrm>
            <a:off x="0" y="1421296"/>
            <a:ext cx="9144000" cy="429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44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328D3-5894-CEB9-B768-1B989184B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B94B5-A132-3181-6BF8-940192C2A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86" b="5749"/>
          <a:stretch/>
        </p:blipFill>
        <p:spPr>
          <a:xfrm>
            <a:off x="0" y="1391478"/>
            <a:ext cx="9144000" cy="431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47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41A30-DE0B-5A06-7B7D-2967CDD5F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B9D13-7014-21E5-9224-9E8842F95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5362"/>
          <a:stretch/>
        </p:blipFill>
        <p:spPr>
          <a:xfrm>
            <a:off x="0" y="1276200"/>
            <a:ext cx="9144000" cy="500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80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62F2A-121C-3789-17FC-97A1FCFD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85828-5A87-0459-D3F8-B1EB55F6F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5749"/>
          <a:stretch/>
        </p:blipFill>
        <p:spPr>
          <a:xfrm>
            <a:off x="0" y="1371600"/>
            <a:ext cx="9144000" cy="489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53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CDB5F-984B-1CF6-AD96-B5FF8F872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71E006-5AD6-2442-50EE-776E4AC80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3" b="6135"/>
          <a:stretch/>
        </p:blipFill>
        <p:spPr>
          <a:xfrm>
            <a:off x="0" y="1351722"/>
            <a:ext cx="9144000" cy="489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57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3C96E-C5AC-22E0-3618-C5BBD2CE0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5028840" cy="914040"/>
          </a:xfrm>
        </p:spPr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5E3B66-3936-F05C-60AD-AF540120B2BB}"/>
              </a:ext>
            </a:extLst>
          </p:cNvPr>
          <p:cNvSpPr txBox="1"/>
          <p:nvPr/>
        </p:nvSpPr>
        <p:spPr>
          <a:xfrm>
            <a:off x="252669" y="1026230"/>
            <a:ext cx="831368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Feedback Accuracy: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May not always provide perfect insights, especially for industry-specific jargon or complex answers.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 Analysis Challenges: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Accuracy can be affected by accents, background noise, and variations in speaking styles.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Third-Party Dependencies: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Relies on Clerk (authentication), Cloudinary (file storage), and WebSocket/Socket.io (real-time interaction), which may face downtimes.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Customization: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AI-generated questions may not fully replicate human interview depth; manual customization options are limited.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Privacy &amp; Security: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Requires strong security measures for storing interview recordings and ensuring compliance with privacy regulations.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Resume Optimization Constraints</a:t>
            </a:r>
            <a:r>
              <a:rPr lang="en-IN" dirty="0"/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the AI resume builder generates optimized suggestions, it may not always perfectly match specific job roles, especially for niche positions or unconventional career paths. More industry-specific resume customization features are expected in the future.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322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itle 3"/>
          <p:cNvSpPr>
            <a:spLocks noGrp="1"/>
          </p:cNvSpPr>
          <p:nvPr>
            <p:ph type="title"/>
          </p:nvPr>
        </p:nvSpPr>
        <p:spPr>
          <a:xfrm>
            <a:off x="342900" y="209550"/>
            <a:ext cx="5486040" cy="514350"/>
          </a:xfrm>
        </p:spPr>
        <p:txBody>
          <a:bodyPr/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048613" name="TextBox 6"/>
          <p:cNvSpPr txBox="1"/>
          <p:nvPr/>
        </p:nvSpPr>
        <p:spPr>
          <a:xfrm>
            <a:off x="196215" y="948690"/>
            <a:ext cx="843915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Takeaways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Mock Interviews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Provides personalized, real-time interview simulations tailored to job roles and industries.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&amp; Scalable Platform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Built with Next.js, Drizzle ORM, Clerk, and Gemini AI for a seamless and efficient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Feedback &amp; Insights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–Leveraging AI, the platform provides instant feedback on responses, speech, and sentiment, giving users actionable insights to improve their communication, confidence, and interview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Interview Preparation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ProPrep offers a complete solution for job seekers, enhancing their confidence, helping with answer structuring, and boosting overall interview readiness through personalized mock interviews and AI-driven resume optimization.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Vision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Avatars for Mock Interviews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Career Roadmap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Multi-Language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&amp; Networking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/>
              <a:t>                </a:t>
            </a:r>
            <a:endParaRPr lang="en-I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3A3C6-4837-1F06-51A3-A428A3CD2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5028840" cy="914040"/>
          </a:xfrm>
        </p:spPr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3D658-5ADB-0A56-CE21-DFF57DB7B67F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273270" y="1261241"/>
            <a:ext cx="8628992" cy="406750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Resume Optimization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Extend ProPrep’s capabilities to optimize resumes based on job descriptions and ATS compatibility.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Interview Success Prediction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Use AI analytics to predict users' chances of success based on their interview performance.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&amp; Mentorship Program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Build a platform for users to connect with industry professionals for guidance and networking.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Job Portals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Connect with job platforms to provide users with relevant job recommendations based on their performance.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Recording &amp; Playback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Allow users to record their mock interviews for self-assessment and improvement</a:t>
            </a:r>
            <a:r>
              <a:rPr lang="en-US" sz="1200" dirty="0"/>
              <a:t>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012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Shape 1"/>
          <p:cNvSpPr txBox="1"/>
          <p:nvPr/>
        </p:nvSpPr>
        <p:spPr>
          <a:xfrm>
            <a:off x="1297577" y="2821578"/>
            <a:ext cx="6705599" cy="1410788"/>
          </a:xfrm>
          <a:prstGeom prst="rect">
            <a:avLst/>
          </a:prstGeom>
          <a:noFill/>
          <a:ln w="936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5400" b="0" strike="noStrike" spc="-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5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4D4FEEEE-7AC5-48A9-86F4-13448BE87B58}" type="slidenum">
              <a:rPr lang="en-US" sz="1200" b="1" strike="noStrike" spc="-1">
                <a:solidFill>
                  <a:srgbClr val="000000"/>
                </a:solidFill>
                <a:latin typeface="Calibri"/>
                <a:ea typeface="MS PGothic"/>
              </a:rPr>
              <a:pPr algn="r">
                <a:lnSpc>
                  <a:spcPct val="100000"/>
                </a:lnSpc>
              </a:pPr>
              <a:t>18</a:t>
            </a:fld>
            <a:endParaRPr lang="en-GB" sz="1200" b="0" strike="noStrike" spc="-1" dirty="0">
              <a:latin typeface="Times New Roman"/>
            </a:endParaRPr>
          </a:p>
        </p:txBody>
      </p:sp>
      <p:pic>
        <p:nvPicPr>
          <p:cNvPr id="2097161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40828"/>
            <a:ext cx="9144000" cy="58803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32878-9B68-6B22-6FCD-F3FA28C3D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5028840" cy="91404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</a:t>
            </a:r>
            <a:r>
              <a:rPr lang="en-IN" dirty="0"/>
              <a:t>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3E5E3-FA64-BA85-15F1-A377AA3CA04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 rot="10800000" flipV="1">
            <a:off x="457200" y="1534149"/>
            <a:ext cx="4876440" cy="350030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1557254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extBox 7"/>
          <p:cNvSpPr txBox="1"/>
          <p:nvPr/>
        </p:nvSpPr>
        <p:spPr>
          <a:xfrm>
            <a:off x="223837" y="1304163"/>
            <a:ext cx="88008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advanced AI-driven platform designed to help job seekers prepare effectively for both resume building and interview experiences. It offers a realistic, interactive mock interview environment and a smart resume builder, simulating real-world scenarios to boost users’ confidence and readiness. By leveraging cutting-edge AI technology, ProPrep generates personalized interview questions, analyzes responses, and provides constructive feedback—while also assisting in creating optimized, job-ready resumes tailored to industry standards.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 – Developed with Next.js, Drizzle ORM, Gemini AI, and Clerk, this module conducts AI-powered mock interviews, builds resume providing real-time feedback and personalized insights to enhance interview performance.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Interview Simulation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Generates tailored interview questions based on job roles, industries, and experience levels.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Feedback &amp; Analysis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Provides instant feedback on answers, highlighting strengths and areas for improvement.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Resume Builder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Offers a dynamic and responsive interface to create, edit, and optimize resumes. Includes content suggestions and alignment with job-specific keywords to increase visibility and impact</a:t>
            </a:r>
            <a:r>
              <a:rPr lang="en-US" sz="1600" dirty="0"/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 offers a complete solution for job aspirants, helping them ace their interviews with AI-driven guidance.</a:t>
            </a:r>
          </a:p>
        </p:txBody>
      </p:sp>
      <p:sp>
        <p:nvSpPr>
          <p:cNvPr id="1048593" name="TextBox 8"/>
          <p:cNvSpPr txBox="1"/>
          <p:nvPr/>
        </p:nvSpPr>
        <p:spPr>
          <a:xfrm>
            <a:off x="330740" y="262647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extBox 2"/>
          <p:cNvSpPr txBox="1"/>
          <p:nvPr/>
        </p:nvSpPr>
        <p:spPr>
          <a:xfrm>
            <a:off x="0" y="162526"/>
            <a:ext cx="40542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048597" name="Rectangle 8"/>
          <p:cNvSpPr>
            <a:spLocks noChangeArrowheads="1"/>
          </p:cNvSpPr>
          <p:nvPr/>
        </p:nvSpPr>
        <p:spPr bwMode="auto">
          <a:xfrm>
            <a:off x="238126" y="899186"/>
            <a:ext cx="8667748" cy="53860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seekers often face challenges in preparing effectively for interviews and building optimized resumes due to a lack of personalized, intelligent tools. Traditional mock interviews do not provide real-time feedback, adapt to different job roles, or assess soft skills such as confidence and communication. Likewise, manual resume creation often lacks structure, keyword optimization, and industry relevance. As a result, candidates struggle with structuring responses, improving delivery, and presenting professional resumes.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addresses these challenges through a unified AI-powered platform that offers realistic mock interview simulations and an intelligent resume builder, empowering users with instant feedback, tailored questions, resume guidance, and comprehensive preparation support.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to provide an AI-driven interview preparation platform that helps candidates improve their communication skills, answer structuring, and overall interview performance.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 Interview Readiness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 Personalized Interview Practice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 a Seamless User Experience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Advanced Technologies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Empower Job Seekers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</a:t>
            </a:r>
            <a:r>
              <a:rPr lang="en-IN" sz="3200" dirty="0"/>
              <a:t>Work Flow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AEDA6E-E0A3-7FF3-02F4-84BD7F4AA7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12902" y="914040"/>
            <a:ext cx="5760029" cy="57600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extBox 2"/>
          <p:cNvSpPr txBox="1"/>
          <p:nvPr/>
        </p:nvSpPr>
        <p:spPr>
          <a:xfrm>
            <a:off x="253040" y="1110220"/>
            <a:ext cx="8296275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ProPrep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 is built using 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MERN Stack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along with additional technologies to enhance real-time communication and user experience.</a:t>
            </a:r>
          </a:p>
          <a:p>
            <a:endParaRPr lang="en-GB" dirty="0"/>
          </a:p>
          <a:p>
            <a:endParaRPr lang="en-GB" dirty="0"/>
          </a:p>
          <a:p>
            <a:r>
              <a:rPr lang="en-IN" sz="2000" b="1" dirty="0"/>
              <a:t>Backend</a:t>
            </a:r>
            <a:r>
              <a:rPr lang="en-IN" b="1" dirty="0"/>
              <a:t>:</a:t>
            </a:r>
          </a:p>
          <a:p>
            <a:endParaRPr lang="en-IN" b="1" dirty="0"/>
          </a:p>
          <a:p>
            <a:endParaRPr lang="en-IN" b="1" dirty="0"/>
          </a:p>
          <a:p>
            <a:endParaRPr lang="en-IN" b="1" dirty="0"/>
          </a:p>
          <a:p>
            <a:endParaRPr lang="en-IN" b="1" dirty="0"/>
          </a:p>
          <a:p>
            <a:endParaRPr lang="en-IN" b="1" dirty="0"/>
          </a:p>
          <a:p>
            <a:r>
              <a:rPr lang="en-IN" sz="2000" b="1" dirty="0"/>
              <a:t>Frontend:</a:t>
            </a:r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Database:</a:t>
            </a:r>
          </a:p>
          <a:p>
            <a:endParaRPr lang="en-IN" b="1" dirty="0"/>
          </a:p>
          <a:p>
            <a:endParaRPr lang="en-IN" b="1" dirty="0"/>
          </a:p>
          <a:p>
            <a:endParaRPr lang="en-IN" b="1" dirty="0"/>
          </a:p>
        </p:txBody>
      </p:sp>
      <p:sp>
        <p:nvSpPr>
          <p:cNvPr id="1048606" name="TextBox 3"/>
          <p:cNvSpPr txBox="1"/>
          <p:nvPr/>
        </p:nvSpPr>
        <p:spPr>
          <a:xfrm>
            <a:off x="85344" y="242412"/>
            <a:ext cx="2609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Tech Stack</a:t>
            </a:r>
          </a:p>
        </p:txBody>
      </p:sp>
      <p:pic>
        <p:nvPicPr>
          <p:cNvPr id="2054" name="Picture 6" descr="Simple Server in Express.js ...">
            <a:extLst>
              <a:ext uri="{FF2B5EF4-FFF2-40B4-BE49-F238E27FC236}">
                <a16:creationId xmlns:a16="http://schemas.microsoft.com/office/drawing/2014/main" id="{7DF3056F-416A-6CAD-CC44-D5718D405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480" y="1972620"/>
            <a:ext cx="1743581" cy="1234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eact - Full Stack Python">
            <a:extLst>
              <a:ext uri="{FF2B5EF4-FFF2-40B4-BE49-F238E27FC236}">
                <a16:creationId xmlns:a16="http://schemas.microsoft.com/office/drawing/2014/main" id="{41C1B680-0927-39C4-9EA8-C033DF894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770" y="3782677"/>
            <a:ext cx="1847850" cy="61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FC140B36-11D7-CE10-FA80-7E5D4DEC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41334" y="5279091"/>
            <a:ext cx="2104593" cy="6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A3F74F-A122-6499-007B-7DC8C84FC7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377" y="4988766"/>
            <a:ext cx="2239689" cy="12626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itle 5"/>
          <p:cNvSpPr>
            <a:spLocks noGrp="1"/>
          </p:cNvSpPr>
          <p:nvPr>
            <p:ph type="title"/>
          </p:nvPr>
        </p:nvSpPr>
        <p:spPr>
          <a:xfrm>
            <a:off x="85724" y="161924"/>
            <a:ext cx="5400315" cy="561975"/>
          </a:xfrm>
        </p:spPr>
        <p:txBody>
          <a:bodyPr/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8" name="Rectangle 1"/>
          <p:cNvSpPr>
            <a:spLocks noChangeArrowheads="1"/>
          </p:cNvSpPr>
          <p:nvPr/>
        </p:nvSpPr>
        <p:spPr bwMode="auto">
          <a:xfrm>
            <a:off x="85724" y="964079"/>
            <a:ext cx="8924926" cy="58939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IN" sz="1700" b="1" u="sng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Mock Interview Functionality (AI-Driven Feedback)</a:t>
            </a:r>
            <a:r>
              <a:rPr lang="en-IN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IN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Gemini AI for Adaptive Feedback</a:t>
            </a:r>
            <a:r>
              <a:rPr lang="en-GB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Leverage AI to provide personalized feedback based on interview responses.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IN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WebSocket/Socket.io</a:t>
            </a:r>
            <a:r>
              <a:rPr lang="en-GB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real-time interaction between users and the system during mock interviews.</a:t>
            </a:r>
            <a:endParaRPr lang="en-GB" sz="17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Resume Builder Functionality (AI-Powered Suggestions)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Gemini AI for Smart Resume Suggestions: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Integrated AI to generate context-relevant suggestions, keywords, and formatting tips to optimize resumes based on job roles and user input.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700" b="1" u="sng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User Authentication &amp; Management</a:t>
            </a:r>
            <a:r>
              <a:rPr lang="en-IN" sz="17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Clerk for Authentication</a:t>
            </a:r>
            <a:r>
              <a:rPr lang="en-GB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Secure user authentication and management using Clerk to handle sign-ups, logins and profiles.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Storage and Management </a:t>
            </a:r>
            <a:r>
              <a:rPr lang="en-IN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Cloudinary or S3 for File Storage</a:t>
            </a:r>
            <a:r>
              <a:rPr lang="en-GB" sz="17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uploading, storing, and retrieving user-uploaded files(resumes, interview recordings).</a:t>
            </a:r>
          </a:p>
          <a:p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700" b="1" u="sng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Performance Analysis &amp; Reporting</a:t>
            </a:r>
            <a:r>
              <a:rPr lang="en-IN" sz="17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AI-Generated Performance Reports: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Provides detailed insights into strengths, weaknesses, and improvement areas after each mock interview.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 Improvement Suggestions: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Offers AI-driven recommendations to refine answers and communication strategies.</a:t>
            </a:r>
            <a:endParaRPr kumimoji="0" lang="en-US" altLang="en-US" sz="17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17964-ADD9-C424-BF9E-09CDE7CD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030C4-322A-38B0-DE85-9BFDF9003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1" b="5498"/>
          <a:stretch/>
        </p:blipFill>
        <p:spPr>
          <a:xfrm>
            <a:off x="0" y="1490870"/>
            <a:ext cx="9144000" cy="489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29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C0C3-E4F6-4F8D-8B8F-6C362EFC4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Screenshots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4DCC3-9302-DE28-6714-86EF3D320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30" t="19661" r="34565" b="14528"/>
          <a:stretch/>
        </p:blipFill>
        <p:spPr>
          <a:xfrm>
            <a:off x="435335" y="1510748"/>
            <a:ext cx="3112936" cy="4071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83260F-DFCB-9A01-CC61-A09878BB38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" t="10193" r="5005" b="5169"/>
          <a:stretch/>
        </p:blipFill>
        <p:spPr>
          <a:xfrm>
            <a:off x="3570135" y="1276200"/>
            <a:ext cx="5138170" cy="435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91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18BC0E-5190-4AA9-AA3C-4BC25B5A5A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1042</Words>
  <Application>Microsoft Office PowerPoint</Application>
  <PresentationFormat>On-screen Show (4:3)</PresentationFormat>
  <Paragraphs>117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Office Theme</vt:lpstr>
      <vt:lpstr>PowerPoint Presentation</vt:lpstr>
      <vt:lpstr>Content</vt:lpstr>
      <vt:lpstr>PowerPoint Presentation</vt:lpstr>
      <vt:lpstr>PowerPoint Presentation</vt:lpstr>
      <vt:lpstr>  Work Flow</vt:lpstr>
      <vt:lpstr>PowerPoint Presentation</vt:lpstr>
      <vt:lpstr> Features </vt:lpstr>
      <vt:lpstr>Screenshots</vt:lpstr>
      <vt:lpstr>Screenshots</vt:lpstr>
      <vt:lpstr>Screenshots</vt:lpstr>
      <vt:lpstr>Screenshots</vt:lpstr>
      <vt:lpstr>Screenshots</vt:lpstr>
      <vt:lpstr>Screenshots</vt:lpstr>
      <vt:lpstr>Screenshots</vt:lpstr>
      <vt:lpstr>Limitations</vt:lpstr>
      <vt:lpstr>Conclusion</vt:lpstr>
      <vt:lpstr>Future Scope</vt:lpstr>
      <vt:lpstr>PowerPoint Presentation</vt:lpstr>
    </vt:vector>
  </TitlesOfParts>
  <Company>CCC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Nischay Bareja</dc:creator>
  <cp:lastModifiedBy>Nishtha Rawal</cp:lastModifiedBy>
  <cp:revision>22</cp:revision>
  <dcterms:created xsi:type="dcterms:W3CDTF">2010-04-08T20:36:15Z</dcterms:created>
  <dcterms:modified xsi:type="dcterms:W3CDTF">2025-05-23T03:38:17Z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CCC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37</vt:i4>
  </property>
  <property fmtid="{D5CDD505-2E9C-101B-9397-08002B2CF9AE}" pid="13" name="ContentTypeId">
    <vt:lpwstr>0x010100096F1BF43DDE004485E7A868D137D60A</vt:lpwstr>
  </property>
  <property fmtid="{D5CDD505-2E9C-101B-9397-08002B2CF9AE}" pid="14" name="ICV">
    <vt:lpwstr>f47ed2d5b5634434b2ddf21c67a5cb7a</vt:lpwstr>
  </property>
</Properties>
</file>